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2"/>
  </p:notesMasterIdLst>
  <p:handoutMasterIdLst>
    <p:handoutMasterId r:id="rId13"/>
  </p:handoutMasterIdLst>
  <p:sldIdLst>
    <p:sldId id="256" r:id="rId5"/>
    <p:sldId id="277" r:id="rId6"/>
    <p:sldId id="258" r:id="rId7"/>
    <p:sldId id="290" r:id="rId8"/>
    <p:sldId id="264" r:id="rId9"/>
    <p:sldId id="291" r:id="rId10"/>
    <p:sldId id="268"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3204" autoAdjust="0"/>
  </p:normalViewPr>
  <p:slideViewPr>
    <p:cSldViewPr snapToGrid="0">
      <p:cViewPr varScale="1">
        <p:scale>
          <a:sx n="101" d="100"/>
          <a:sy n="101" d="100"/>
        </p:scale>
        <p:origin x="2634" y="102"/>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8/18/2024</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8/18/2024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1101034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5102262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714772" y="677918"/>
            <a:ext cx="6856292" cy="3590596"/>
          </a:xfrm>
        </p:spPr>
        <p:txBody>
          <a:bodyPr>
            <a:normAutofit/>
          </a:bodyPr>
          <a:lstStyle/>
          <a:p>
            <a:r>
              <a:rPr lang="en-US" dirty="0"/>
              <a:t>The Agility of Agile</a:t>
            </a:r>
          </a:p>
        </p:txBody>
      </p:sp>
    </p:spTree>
    <p:extLst>
      <p:ext uri="{BB962C8B-B14F-4D97-AF65-F5344CB8AC3E}">
        <p14:creationId xmlns:p14="http://schemas.microsoft.com/office/powerpoint/2010/main" val="1642425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50" y="429461"/>
            <a:ext cx="6343650" cy="2668463"/>
          </a:xfrm>
        </p:spPr>
        <p:txBody>
          <a:bodyPr>
            <a:normAutofit/>
          </a:bodyPr>
          <a:lstStyle/>
          <a:p>
            <a:r>
              <a:rPr lang="en-US" dirty="0"/>
              <a:t>Agenda</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938713" y="3300413"/>
            <a:ext cx="6338887" cy="2668587"/>
          </a:xfrm>
        </p:spPr>
        <p:txBody>
          <a:bodyPr>
            <a:normAutofit lnSpcReduction="10000"/>
          </a:bodyPr>
          <a:lstStyle/>
          <a:p>
            <a:r>
              <a:rPr lang="en-US" dirty="0"/>
              <a:t>Introduce Agile Roles</a:t>
            </a:r>
          </a:p>
          <a:p>
            <a:r>
              <a:rPr lang="en-US" dirty="0"/>
              <a:t>Explain Agile Phases</a:t>
            </a:r>
          </a:p>
          <a:p>
            <a:r>
              <a:rPr lang="en-US" dirty="0"/>
              <a:t>Introduce Waterfall Model</a:t>
            </a:r>
          </a:p>
          <a:p>
            <a:r>
              <a:rPr lang="en-US" dirty="0"/>
              <a:t>Agile vs. Waterfall</a:t>
            </a:r>
          </a:p>
          <a:p>
            <a:r>
              <a:rPr lang="en-US" dirty="0"/>
              <a:t>References</a:t>
            </a: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783634" y="660400"/>
            <a:ext cx="6594768" cy="6096677"/>
          </a:xfrm>
        </p:spPr>
        <p:txBody>
          <a:bodyPr>
            <a:normAutofit fontScale="90000"/>
          </a:bodyPr>
          <a:lstStyle/>
          <a:p>
            <a:r>
              <a:rPr lang="en-US" dirty="0"/>
              <a:t>Agile Roles:</a:t>
            </a:r>
            <a:br>
              <a:rPr lang="en-US" dirty="0"/>
            </a:br>
            <a:r>
              <a:rPr lang="en-US" sz="3200" dirty="0"/>
              <a:t>Product Owner</a:t>
            </a:r>
            <a:br>
              <a:rPr lang="en-US" sz="2000" dirty="0"/>
            </a:br>
            <a:r>
              <a:rPr lang="en-US" sz="2000" dirty="0"/>
              <a:t>	</a:t>
            </a:r>
            <a:r>
              <a:rPr lang="en-US" sz="1200" dirty="0"/>
              <a:t>The Product Owner is crucial for ensuring that the team is 		building the right product. By prioritizing the backlog and 	making decisions about what features to build next, the 		Product Owner aligns the team’s work with the overall 	business goals. This role ensures that the team delivers 	maximum 	value to the customer and the organization.</a:t>
            </a:r>
            <a:br>
              <a:rPr lang="en-US" sz="3200" dirty="0"/>
            </a:br>
            <a:r>
              <a:rPr lang="en-US" sz="3200" dirty="0"/>
              <a:t>Scrum Master</a:t>
            </a:r>
            <a:br>
              <a:rPr lang="en-US" sz="2000" dirty="0"/>
            </a:br>
            <a:r>
              <a:rPr lang="en-US" sz="2000" dirty="0"/>
              <a:t>	</a:t>
            </a:r>
            <a:r>
              <a:rPr lang="en-US" sz="1200" dirty="0"/>
              <a:t>The Scrum Master is responsible for the Scrum process. By 	facilitating meetings, removing roadblocks, and coaching 	the team, the Scrum Master helps the team stay focused, 	productive, and aligned with Scrum and agile principles. This 	role is essential for maintaining the effectiveness and health 	of the Scrum team.</a:t>
            </a:r>
            <a:br>
              <a:rPr lang="en-US" sz="3600" dirty="0"/>
            </a:br>
            <a:r>
              <a:rPr lang="en-US" sz="3200" dirty="0"/>
              <a:t>Developer</a:t>
            </a:r>
            <a:br>
              <a:rPr lang="en-US" sz="2000" dirty="0"/>
            </a:br>
            <a:r>
              <a:rPr lang="en-US" sz="2000" dirty="0"/>
              <a:t>	</a:t>
            </a:r>
            <a:r>
              <a:rPr lang="en-US" sz="1200" dirty="0"/>
              <a:t>The Developer is at the core of the Scrum process, 	responsible for creating the product. Their ability to self-	organize and work collaboratively with the other team 	members is key to delivering high-quality sprint deliverables.</a:t>
            </a:r>
            <a:br>
              <a:rPr lang="en-US" sz="3200" dirty="0"/>
            </a:br>
            <a:r>
              <a:rPr lang="en-US" sz="3200" dirty="0"/>
              <a:t>Tester</a:t>
            </a:r>
            <a:br>
              <a:rPr lang="en-US" sz="2000" dirty="0"/>
            </a:br>
            <a:r>
              <a:rPr lang="en-US" sz="2000" dirty="0"/>
              <a:t>	</a:t>
            </a:r>
            <a:r>
              <a:rPr lang="en-US" sz="1200" dirty="0"/>
              <a:t>The tester is responsible for working with the product owner and 	developer to create tests that fully describe the functionality as 	desired in the user story. Additionally, the tester must be familiar 	with security principles and design tests that fully ensure the 	software is secure and works as is intended.</a:t>
            </a:r>
            <a:endParaRPr lang="en-US" dirty="0"/>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789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833694" y="544285"/>
            <a:ext cx="6594768" cy="6096678"/>
          </a:xfrm>
        </p:spPr>
        <p:txBody>
          <a:bodyPr>
            <a:normAutofit fontScale="90000"/>
          </a:bodyPr>
          <a:lstStyle/>
          <a:p>
            <a:pPr indent="-457200"/>
            <a:r>
              <a:rPr lang="en-US" dirty="0"/>
              <a:t>Agile Phases:</a:t>
            </a:r>
            <a:br>
              <a:rPr lang="en-US" dirty="0"/>
            </a:br>
            <a:r>
              <a:rPr lang="en-US" sz="4000" dirty="0"/>
              <a:t>Sprint planning</a:t>
            </a:r>
            <a:br>
              <a:rPr lang="en-US" sz="2000" dirty="0"/>
            </a:br>
            <a:r>
              <a:rPr lang="en-US" sz="2000" dirty="0"/>
              <a:t>	Important for creating a Sprint Goal</a:t>
            </a:r>
            <a:br>
              <a:rPr lang="en-US" sz="4000" dirty="0"/>
            </a:br>
            <a:r>
              <a:rPr lang="en-US" sz="4000" dirty="0"/>
              <a:t>Daily Stand-up</a:t>
            </a:r>
            <a:br>
              <a:rPr lang="en-US" sz="2000" dirty="0"/>
            </a:br>
            <a:r>
              <a:rPr lang="en-US" sz="2000" dirty="0"/>
              <a:t>	To address roadblocks or discuss 	iterations or User story changes</a:t>
            </a:r>
            <a:br>
              <a:rPr lang="en-US" sz="4000" dirty="0"/>
            </a:br>
            <a:r>
              <a:rPr lang="en-US" sz="4000" dirty="0"/>
              <a:t>sprint Review</a:t>
            </a:r>
            <a:br>
              <a:rPr lang="en-US" sz="2000" dirty="0"/>
            </a:br>
            <a:r>
              <a:rPr lang="en-US" sz="2000" dirty="0"/>
              <a:t>	Used to showcase deliverables from the 	sprint to stakeholders and other 	team 	members</a:t>
            </a:r>
            <a:br>
              <a:rPr lang="en-US" sz="4000" dirty="0"/>
            </a:br>
            <a:r>
              <a:rPr lang="en-US" sz="4000" dirty="0"/>
              <a:t>Sprint Retrospective</a:t>
            </a:r>
            <a:br>
              <a:rPr lang="en-US" sz="2000" dirty="0"/>
            </a:br>
            <a:r>
              <a:rPr lang="en-US" sz="2000" dirty="0"/>
              <a:t>	purpose is to give the Scrum team an 	opportunity to reflect on the most 	recent sprint and identify areas for 	improvement</a:t>
            </a:r>
            <a:br>
              <a:rPr lang="en-US" sz="4000" dirty="0"/>
            </a:br>
            <a:br>
              <a:rPr lang="en-US" sz="4000" dirty="0"/>
            </a:br>
            <a:endParaRPr lang="en-US" dirty="0"/>
          </a:p>
        </p:txBody>
      </p:sp>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539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62001" y="896112"/>
            <a:ext cx="6589150" cy="1313688"/>
          </a:xfrm>
        </p:spPr>
        <p:txBody>
          <a:bodyPr/>
          <a:lstStyle/>
          <a:p>
            <a:r>
              <a:rPr lang="en-US" dirty="0"/>
              <a:t>The downfall of the Waterfall</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762001" y="2209800"/>
            <a:ext cx="6597650" cy="4343400"/>
          </a:xfrm>
        </p:spPr>
        <p:txBody>
          <a:bodyPr vert="horz" lIns="91440" tIns="45720" rIns="91440" bIns="45720" rtlCol="0" anchor="t">
            <a:normAutofit/>
          </a:bodyPr>
          <a:lstStyle/>
          <a:p>
            <a:pPr marL="285750" indent="-285750">
              <a:buFont typeface="Arial" panose="020B0604020202020204" pitchFamily="34" charset="0"/>
              <a:buChar char="•"/>
            </a:pPr>
            <a:r>
              <a:rPr lang="en-US" dirty="0"/>
              <a:t>In a Waterfall approach, extensive planning and requirements gathering would occur at the very beginning of the project. All requirements would need to be fully documented before any design or development begins.</a:t>
            </a:r>
          </a:p>
          <a:p>
            <a:pPr marL="742950" lvl="1" indent="-285750"/>
            <a:r>
              <a:rPr lang="en-US" dirty="0"/>
              <a:t>If we had used the Waterfall Approach, the team would spend a significant amount of time upfront trying to capture all the requirements, often leading to a lengthy planning phase. Any changes or new insights discovered later in the process would be difficult and costly to accommodate.</a:t>
            </a:r>
          </a:p>
          <a:p>
            <a:pPr marL="285750" indent="-285750">
              <a:buFont typeface="Arial" panose="020B0604020202020204" pitchFamily="34" charset="0"/>
              <a:buChar char="•"/>
            </a:pPr>
            <a:endParaRPr lang="en-US" dirty="0"/>
          </a:p>
          <a:p>
            <a:pPr lvl="1" indent="0">
              <a:buNone/>
            </a:pPr>
            <a:endParaRPr lang="en-US" dirty="0"/>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1346372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974772" y="640904"/>
            <a:ext cx="6449786" cy="828801"/>
          </a:xfrm>
        </p:spPr>
        <p:txBody>
          <a:bodyPr>
            <a:normAutofit/>
          </a:bodyPr>
          <a:lstStyle/>
          <a:p>
            <a:r>
              <a:rPr lang="en-US" dirty="0"/>
              <a:t>Choosing Agile</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974772" y="1756857"/>
            <a:ext cx="6449785" cy="4595990"/>
          </a:xfrm>
        </p:spPr>
        <p:txBody>
          <a:bodyPr>
            <a:normAutofit fontScale="70000" lnSpcReduction="20000"/>
          </a:bodyPr>
          <a:lstStyle/>
          <a:p>
            <a:r>
              <a:rPr lang="en-US" b="1" dirty="0"/>
              <a:t>Waterfall: </a:t>
            </a:r>
            <a:r>
              <a:rPr lang="en-US" dirty="0"/>
              <a:t>Best suited for projects with well-defined, stable requirements that are unlikely to change. If all stakeholders agree on the requirements upfront and there’s little chance of deviation, Waterfall's linear approach can be effective for small applications where processes require such dependency on prior processes.</a:t>
            </a:r>
          </a:p>
          <a:p>
            <a:r>
              <a:rPr lang="en-US" b="1" dirty="0"/>
              <a:t>Agile: </a:t>
            </a:r>
            <a:r>
              <a:rPr lang="en-US" dirty="0"/>
              <a:t>Ideal for projects where requirements are expected to evolve over time. In Agile, you can accommodate changes and refine the product incrementally, which is beneficial if stakeholders need flexibility or if the end-product is not fully clear at the onset of the development process.</a:t>
            </a:r>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3003251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736" y="896112"/>
            <a:ext cx="9389288" cy="1362456"/>
          </a:xfrm>
        </p:spPr>
        <p:txBody>
          <a:bodyPr/>
          <a:lstStyle/>
          <a:p>
            <a:r>
              <a:rPr lang="en-US" dirty="0"/>
              <a:t>References</a:t>
            </a:r>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
        <p:nvSpPr>
          <p:cNvPr id="2" name="TextBox 1">
            <a:extLst>
              <a:ext uri="{FF2B5EF4-FFF2-40B4-BE49-F238E27FC236}">
                <a16:creationId xmlns:a16="http://schemas.microsoft.com/office/drawing/2014/main" id="{17BF3D90-E7F9-8CE6-1641-C7DBC13357E1}"/>
              </a:ext>
            </a:extLst>
          </p:cNvPr>
          <p:cNvSpPr txBox="1"/>
          <p:nvPr/>
        </p:nvSpPr>
        <p:spPr>
          <a:xfrm>
            <a:off x="590550" y="1495425"/>
            <a:ext cx="10020300" cy="3693319"/>
          </a:xfrm>
          <a:prstGeom prst="rect">
            <a:avLst/>
          </a:prstGeom>
          <a:noFill/>
        </p:spPr>
        <p:txBody>
          <a:bodyPr wrap="square" rtlCol="0">
            <a:spAutoFit/>
          </a:bodyPr>
          <a:lstStyle/>
          <a:p>
            <a:r>
              <a:rPr lang="en-US" dirty="0"/>
              <a:t>Beck, K. (n.d.). Principles behind the Agile Manifesto. http://agilemanifesto.org/principles.html </a:t>
            </a:r>
          </a:p>
          <a:p>
            <a:endParaRPr lang="en-US" dirty="0"/>
          </a:p>
          <a:p>
            <a:r>
              <a:rPr lang="en-US" dirty="0"/>
              <a:t>Charles G. Cobb. (2015). The Project Manager’s Guide to Mastering Agile : Principles and</a:t>
            </a:r>
          </a:p>
          <a:p>
            <a:r>
              <a:rPr lang="en-US" dirty="0"/>
              <a:t> 	Practices for an Adaptive Approach. Wiley</a:t>
            </a:r>
            <a:r>
              <a:rPr lang="en-US"/>
              <a:t>. </a:t>
            </a:r>
          </a:p>
          <a:p>
            <a:endParaRPr lang="en-US" dirty="0"/>
          </a:p>
          <a:p>
            <a:r>
              <a:rPr lang="en-US" dirty="0"/>
              <a:t>Overeem, B. (2016, April 15). Characteristics of a great scrum team. </a:t>
            </a:r>
            <a:r>
              <a:rPr lang="en-US" dirty="0" err="1"/>
              <a:t>InfoQ</a:t>
            </a:r>
            <a:r>
              <a:rPr lang="en-US" dirty="0"/>
              <a:t>. 	https://www.infoq.com/articles/great-scrum-team/</a:t>
            </a:r>
          </a:p>
          <a:p>
            <a:endParaRPr lang="en-US" dirty="0"/>
          </a:p>
          <a:p>
            <a:r>
              <a:rPr lang="en-US" dirty="0" err="1">
                <a:effectLst/>
              </a:rPr>
              <a:t>Valacich</a:t>
            </a:r>
            <a:r>
              <a:rPr lang="en-US" dirty="0">
                <a:effectLst/>
              </a:rPr>
              <a:t>, J. S., &amp; George, J. F. (2025a). </a:t>
            </a:r>
            <a:r>
              <a:rPr lang="en-US" i="1" dirty="0">
                <a:effectLst/>
              </a:rPr>
              <a:t>Modern Systems Analysis and Design</a:t>
            </a:r>
            <a:r>
              <a:rPr lang="en-US" dirty="0">
                <a:effectLst/>
              </a:rPr>
              <a:t>. Pearson Education, 	Inc. </a:t>
            </a:r>
          </a:p>
          <a:p>
            <a:endParaRPr lang="en-US" dirty="0">
              <a:effectLst/>
            </a:endParaRPr>
          </a:p>
          <a:p>
            <a:endParaRPr lang="en-US" dirty="0">
              <a:effectLst/>
            </a:endParaRPr>
          </a:p>
          <a:p>
            <a:endParaRPr lang="en-US" dirty="0"/>
          </a:p>
        </p:txBody>
      </p:sp>
    </p:spTree>
    <p:extLst>
      <p:ext uri="{BB962C8B-B14F-4D97-AF65-F5344CB8AC3E}">
        <p14:creationId xmlns:p14="http://schemas.microsoft.com/office/powerpoint/2010/main" val="4151694508"/>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3.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{EB55DD0B-88FB-4AAC-8858-A72BAB51F885}tf33968143_win32</Template>
  <TotalTime>47</TotalTime>
  <Words>665</Words>
  <Application>Microsoft Office PowerPoint</Application>
  <PresentationFormat>Widescreen</PresentationFormat>
  <Paragraphs>36</Paragraphs>
  <Slides>7</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Avenir Next LT Pro</vt:lpstr>
      <vt:lpstr>Calibri</vt:lpstr>
      <vt:lpstr>Custom</vt:lpstr>
      <vt:lpstr>The Agility of Agile</vt:lpstr>
      <vt:lpstr>Agenda</vt:lpstr>
      <vt:lpstr>Agile Roles: Product Owner  The Product Owner is crucial for ensuring that the team is   building the right product. By prioritizing the backlog and  making decisions about what features to build next, the   Product Owner aligns the team’s work with the overall  business goals. This role ensures that the team delivers  maximum  value to the customer and the organization. Scrum Master  The Scrum Master is responsible for the Scrum process. By  facilitating meetings, removing roadblocks, and coaching  the team, the Scrum Master helps the team stay focused,  productive, and aligned with Scrum and agile principles. This  role is essential for maintaining the effectiveness and health  of the Scrum team. Developer  The Developer is at the core of the Scrum process,  responsible for creating the product. Their ability to self- organize and work collaboratively with the other team  members is key to delivering high-quality sprint deliverables. Tester  The tester is responsible for working with the product owner and  developer to create tests that fully describe the functionality as  desired in the user story. Additionally, the tester must be familiar  with security principles and design tests that fully ensure the  software is secure and works as is intended.</vt:lpstr>
      <vt:lpstr>Agile Phases: Sprint planning  Important for creating a Sprint Goal Daily Stand-up  To address roadblocks or discuss  iterations or User story changes sprint Review  Used to showcase deliverables from the  sprint to stakeholders and other  team  members Sprint Retrospective  purpose is to give the Scrum team an  opportunity to reflect on the most  recent sprint and identify areas for  improvement  </vt:lpstr>
      <vt:lpstr>The downfall of the Waterfall</vt:lpstr>
      <vt:lpstr>Choosing Agile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Max M</dc:creator>
  <cp:lastModifiedBy>Max M</cp:lastModifiedBy>
  <cp:revision>10</cp:revision>
  <dcterms:created xsi:type="dcterms:W3CDTF">2024-08-18T21:01:22Z</dcterms:created>
  <dcterms:modified xsi:type="dcterms:W3CDTF">2024-08-18T21:48:48Z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